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4" r:id="rId12"/>
    <p:sldId id="278" r:id="rId13"/>
    <p:sldId id="279" r:id="rId14"/>
    <p:sldId id="280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36576000" cy="20574000"/>
  <p:notesSz cx="6858000" cy="9144000"/>
  <p:embeddedFontLst>
    <p:embeddedFont>
      <p:font typeface="Open Sans" panose="020B0606030504020204" pitchFamily="34" charset="0"/>
      <p:regular r:id="rId24"/>
      <p:bold r:id="rId25"/>
      <p:italic r:id="rId26"/>
      <p:boldItalic r:id="rId27"/>
    </p:embeddedFont>
    <p:embeddedFont>
      <p:font typeface="Open Sans Bold" panose="020B0806030504020204" pitchFamily="34" charset="0"/>
      <p:regular r:id="rId28"/>
      <p:bold r:id="rId29"/>
    </p:embeddedFont>
    <p:embeddedFont>
      <p:font typeface="Poppins" pitchFamily="2" charset="77"/>
      <p:regular r:id="rId30"/>
      <p:bold r:id="rId31"/>
      <p:italic r:id="rId32"/>
      <p:boldItalic r:id="rId33"/>
    </p:embeddedFont>
    <p:embeddedFont>
      <p:font typeface="Poppins Bold" pitchFamily="2" charset="77"/>
      <p:regular r:id="rId34"/>
      <p:bold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26" autoAdjust="0"/>
  </p:normalViewPr>
  <p:slideViewPr>
    <p:cSldViewPr>
      <p:cViewPr varScale="1">
        <p:scale>
          <a:sx n="40" d="100"/>
          <a:sy n="40" d="100"/>
        </p:scale>
        <p:origin x="384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5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802445" y="765756"/>
            <a:ext cx="35057218" cy="19054353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sp>
        <p:nvSpPr>
          <p:cNvPr id="3" name="TextBox 3"/>
          <p:cNvSpPr txBox="1"/>
          <p:nvPr/>
        </p:nvSpPr>
        <p:spPr>
          <a:xfrm>
            <a:off x="3398041" y="8425027"/>
            <a:ext cx="29776626" cy="53241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823"/>
              </a:lnSpc>
            </a:pPr>
            <a:r>
              <a:rPr lang="en-US" sz="14874" b="1">
                <a:solidFill>
                  <a:srgbClr val="20B14A"/>
                </a:solidFill>
                <a:latin typeface="Poppins Bold"/>
                <a:ea typeface="Poppins Bold"/>
                <a:cs typeface="Poppins Bold"/>
                <a:sym typeface="Poppins Bold"/>
              </a:rPr>
              <a:t>Geïntegreerde benadering</a:t>
            </a:r>
          </a:p>
          <a:p>
            <a:pPr algn="ctr">
              <a:lnSpc>
                <a:spcPts val="20823"/>
              </a:lnSpc>
            </a:pPr>
            <a:r>
              <a:rPr lang="en-US" sz="14874" b="1">
                <a:solidFill>
                  <a:srgbClr val="20B14A"/>
                </a:solidFill>
                <a:latin typeface="Poppins Bold"/>
                <a:ea typeface="Poppins Bold"/>
                <a:cs typeface="Poppins Bold"/>
                <a:sym typeface="Poppins Bold"/>
              </a:rPr>
              <a:t> EU-duurzaamheidswetgeving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947925" y="1871489"/>
            <a:ext cx="32676856" cy="2200691"/>
            <a:chOff x="0" y="0"/>
            <a:chExt cx="43569142" cy="2934255"/>
          </a:xfrm>
        </p:grpSpPr>
        <p:sp>
          <p:nvSpPr>
            <p:cNvPr id="5" name="Freeform 5"/>
            <p:cNvSpPr/>
            <p:nvPr/>
          </p:nvSpPr>
          <p:spPr>
            <a:xfrm>
              <a:off x="0" y="51496"/>
              <a:ext cx="5117435" cy="2764770"/>
            </a:xfrm>
            <a:custGeom>
              <a:avLst/>
              <a:gdLst/>
              <a:ahLst/>
              <a:cxnLst/>
              <a:rect l="l" t="t" r="r" b="b"/>
              <a:pathLst>
                <a:path w="5117435" h="2764770">
                  <a:moveTo>
                    <a:pt x="0" y="0"/>
                  </a:moveTo>
                  <a:lnTo>
                    <a:pt x="5117435" y="0"/>
                  </a:lnTo>
                  <a:lnTo>
                    <a:pt x="5117435" y="2764770"/>
                  </a:lnTo>
                  <a:lnTo>
                    <a:pt x="0" y="2764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5971736" y="51496"/>
              <a:ext cx="9990682" cy="2856464"/>
            </a:xfrm>
            <a:custGeom>
              <a:avLst/>
              <a:gdLst/>
              <a:ahLst/>
              <a:cxnLst/>
              <a:rect l="l" t="t" r="r" b="b"/>
              <a:pathLst>
                <a:path w="9990682" h="2856464">
                  <a:moveTo>
                    <a:pt x="0" y="0"/>
                  </a:moveTo>
                  <a:lnTo>
                    <a:pt x="9990681" y="0"/>
                  </a:lnTo>
                  <a:lnTo>
                    <a:pt x="9990681" y="2856464"/>
                  </a:lnTo>
                  <a:lnTo>
                    <a:pt x="0" y="28564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30995808" y="51496"/>
              <a:ext cx="2900890" cy="2882759"/>
            </a:xfrm>
            <a:custGeom>
              <a:avLst/>
              <a:gdLst/>
              <a:ahLst/>
              <a:cxnLst/>
              <a:rect l="l" t="t" r="r" b="b"/>
              <a:pathLst>
                <a:path w="2900890" h="2882759">
                  <a:moveTo>
                    <a:pt x="0" y="0"/>
                  </a:moveTo>
                  <a:lnTo>
                    <a:pt x="2900890" y="0"/>
                  </a:lnTo>
                  <a:lnTo>
                    <a:pt x="2900890" y="2882759"/>
                  </a:lnTo>
                  <a:lnTo>
                    <a:pt x="0" y="28827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34930662" y="76915"/>
              <a:ext cx="8638480" cy="2765645"/>
            </a:xfrm>
            <a:custGeom>
              <a:avLst/>
              <a:gdLst/>
              <a:ahLst/>
              <a:cxnLst/>
              <a:rect l="l" t="t" r="r" b="b"/>
              <a:pathLst>
                <a:path w="8638480" h="2765645">
                  <a:moveTo>
                    <a:pt x="0" y="0"/>
                  </a:moveTo>
                  <a:lnTo>
                    <a:pt x="8638480" y="0"/>
                  </a:lnTo>
                  <a:lnTo>
                    <a:pt x="8638480" y="2765646"/>
                  </a:lnTo>
                  <a:lnTo>
                    <a:pt x="0" y="276564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9" name="Freeform 9"/>
            <p:cNvSpPr/>
            <p:nvPr/>
          </p:nvSpPr>
          <p:spPr>
            <a:xfrm>
              <a:off x="16821550" y="0"/>
              <a:ext cx="13132331" cy="2934255"/>
            </a:xfrm>
            <a:custGeom>
              <a:avLst/>
              <a:gdLst/>
              <a:ahLst/>
              <a:cxnLst/>
              <a:rect l="l" t="t" r="r" b="b"/>
              <a:pathLst>
                <a:path w="13132331" h="2934255">
                  <a:moveTo>
                    <a:pt x="0" y="0"/>
                  </a:moveTo>
                  <a:lnTo>
                    <a:pt x="13132331" y="0"/>
                  </a:lnTo>
                  <a:lnTo>
                    <a:pt x="13132331" y="2934255"/>
                  </a:lnTo>
                  <a:lnTo>
                    <a:pt x="0" y="29342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-1646" y="6316736"/>
            <a:ext cx="36576000" cy="2181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0"/>
              </a:lnSpc>
            </a:pPr>
            <a:r>
              <a:rPr lang="en-US" sz="12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TWEEDE DIALOOGSESSIE </a:t>
            </a:r>
          </a:p>
        </p:txBody>
      </p:sp>
      <p:sp>
        <p:nvSpPr>
          <p:cNvPr id="11" name="Freeform 11"/>
          <p:cNvSpPr/>
          <p:nvPr/>
        </p:nvSpPr>
        <p:spPr>
          <a:xfrm>
            <a:off x="6719518" y="16678119"/>
            <a:ext cx="1222416" cy="1222416"/>
          </a:xfrm>
          <a:custGeom>
            <a:avLst/>
            <a:gdLst/>
            <a:ahLst/>
            <a:cxnLst/>
            <a:rect l="l" t="t" r="r" b="b"/>
            <a:pathLst>
              <a:path w="1222416" h="1222416">
                <a:moveTo>
                  <a:pt x="0" y="0"/>
                </a:moveTo>
                <a:lnTo>
                  <a:pt x="1222416" y="0"/>
                </a:lnTo>
                <a:lnTo>
                  <a:pt x="1222416" y="1222416"/>
                </a:lnTo>
                <a:lnTo>
                  <a:pt x="0" y="122241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2" name="Freeform 12"/>
          <p:cNvSpPr/>
          <p:nvPr/>
        </p:nvSpPr>
        <p:spPr>
          <a:xfrm>
            <a:off x="18751146" y="16688124"/>
            <a:ext cx="1232414" cy="1232414"/>
          </a:xfrm>
          <a:custGeom>
            <a:avLst/>
            <a:gdLst/>
            <a:ahLst/>
            <a:cxnLst/>
            <a:rect l="l" t="t" r="r" b="b"/>
            <a:pathLst>
              <a:path w="1232414" h="1232414">
                <a:moveTo>
                  <a:pt x="0" y="0"/>
                </a:moveTo>
                <a:lnTo>
                  <a:pt x="1232414" y="0"/>
                </a:lnTo>
                <a:lnTo>
                  <a:pt x="1232414" y="1232414"/>
                </a:lnTo>
                <a:lnTo>
                  <a:pt x="0" y="123241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3" name="TextBox 13"/>
          <p:cNvSpPr txBox="1"/>
          <p:nvPr/>
        </p:nvSpPr>
        <p:spPr>
          <a:xfrm>
            <a:off x="20421710" y="16903954"/>
            <a:ext cx="10100196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Kamer van Koophandel Rotterdam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382643" y="16863949"/>
            <a:ext cx="10368503" cy="7950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579"/>
              </a:lnSpc>
            </a:pPr>
            <a:r>
              <a:rPr lang="en-US" sz="46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26 september 2025, 10:00 – 13:00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6174610"/>
            <a:ext cx="32461200" cy="30733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00"/>
              </a:lnSpc>
            </a:pPr>
            <a:r>
              <a:rPr lang="en-US" sz="17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Geïntegreerde benadering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13700299"/>
            <a:ext cx="32461200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Liesbeth Enneking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Erasmus Universiteit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057400" y="9395909"/>
            <a:ext cx="32461200" cy="1193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Terugkoppeling van de werkgroep (Erasmus Universiteit)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F5040D-040A-C319-BA35-6BED7E50E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E8365204-10F2-613D-D848-7D0203C3E890}"/>
              </a:ext>
            </a:extLst>
          </p:cNvPr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 dirty="0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369F895-C92F-2BA9-9BDD-B6088BD1672B}"/>
              </a:ext>
            </a:extLst>
          </p:cNvPr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439CDB4-6CFF-8909-1D41-86BB6B92D2F8}"/>
                </a:ext>
              </a:extLst>
            </p:cNvPr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F93A270-5DD4-DFCF-BDF9-A6952407BB3E}"/>
                </a:ext>
              </a:extLst>
            </p:cNvPr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EA4AE06-301F-CFE6-233A-7FF4BC6EE7E3}"/>
                </a:ext>
              </a:extLst>
            </p:cNvPr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5707F53-8799-511B-B795-17EA46651C36}"/>
                </a:ext>
              </a:extLst>
            </p:cNvPr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9AFF9800-CB00-D31A-BD61-2EF741F19850}"/>
                </a:ext>
              </a:extLst>
            </p:cNvPr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BC7509D5-77CA-F790-990C-BCD0AF24DA16}"/>
              </a:ext>
            </a:extLst>
          </p:cNvPr>
          <p:cNvSpPr txBox="1"/>
          <p:nvPr/>
        </p:nvSpPr>
        <p:spPr>
          <a:xfrm>
            <a:off x="3137567" y="2469746"/>
            <a:ext cx="29263369" cy="1342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Prioritering</a:t>
            </a:r>
            <a:r>
              <a:rPr lang="en-US" sz="8000" dirty="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problemen</a:t>
            </a:r>
            <a:endParaRPr lang="en-US" sz="6999" dirty="0">
              <a:solidFill>
                <a:srgbClr val="373B3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127C2C7E-DB33-E430-A54E-344ED6210CED}"/>
              </a:ext>
            </a:extLst>
          </p:cNvPr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C6CAF62-6C2A-A591-8ECB-438277E52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475425"/>
              </p:ext>
            </p:extLst>
          </p:nvPr>
        </p:nvGraphicFramePr>
        <p:xfrm>
          <a:off x="3137567" y="4102518"/>
          <a:ext cx="30784800" cy="140017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96200">
                  <a:extLst>
                    <a:ext uri="{9D8B030D-6E8A-4147-A177-3AD203B41FA5}">
                      <a16:colId xmlns:a16="http://schemas.microsoft.com/office/drawing/2014/main" val="2815831695"/>
                    </a:ext>
                  </a:extLst>
                </a:gridCol>
                <a:gridCol w="7696200">
                  <a:extLst>
                    <a:ext uri="{9D8B030D-6E8A-4147-A177-3AD203B41FA5}">
                      <a16:colId xmlns:a16="http://schemas.microsoft.com/office/drawing/2014/main" val="2889659632"/>
                    </a:ext>
                  </a:extLst>
                </a:gridCol>
                <a:gridCol w="7696200">
                  <a:extLst>
                    <a:ext uri="{9D8B030D-6E8A-4147-A177-3AD203B41FA5}">
                      <a16:colId xmlns:a16="http://schemas.microsoft.com/office/drawing/2014/main" val="3657792836"/>
                    </a:ext>
                  </a:extLst>
                </a:gridCol>
                <a:gridCol w="7696200">
                  <a:extLst>
                    <a:ext uri="{9D8B030D-6E8A-4147-A177-3AD203B41FA5}">
                      <a16:colId xmlns:a16="http://schemas.microsoft.com/office/drawing/2014/main" val="2055819110"/>
                    </a:ext>
                  </a:extLst>
                </a:gridCol>
              </a:tblGrid>
              <a:tr h="1466709">
                <a:tc>
                  <a:txBody>
                    <a:bodyPr/>
                    <a:lstStyle/>
                    <a:p>
                      <a:r>
                        <a:rPr lang="nl-NL" sz="4500" dirty="0">
                          <a:latin typeface=""/>
                        </a:rPr>
                        <a:t>Voorlichting &amp; Communicatie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500" dirty="0">
                          <a:latin typeface=""/>
                        </a:rPr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500" dirty="0">
                          <a:latin typeface=""/>
                        </a:rPr>
                        <a:t>Toezichthouders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500" dirty="0">
                          <a:latin typeface=""/>
                        </a:rPr>
                        <a:t>Implementatie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269737"/>
                  </a:ext>
                </a:extLst>
              </a:tr>
              <a:tr h="11502471"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Gebrek aan </a:t>
                      </a:r>
                      <a:r>
                        <a:rPr lang="nl-NL" sz="4500" b="1" dirty="0">
                          <a:latin typeface=""/>
                        </a:rPr>
                        <a:t>good practices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Gebrek aan </a:t>
                      </a:r>
                      <a:r>
                        <a:rPr lang="nl-NL" sz="4500" b="1" dirty="0">
                          <a:latin typeface=""/>
                        </a:rPr>
                        <a:t>kennis/begrip </a:t>
                      </a:r>
                      <a:r>
                        <a:rPr lang="nl-NL" sz="4500" dirty="0">
                          <a:latin typeface=""/>
                        </a:rPr>
                        <a:t>van doelen, kernconcepten, basis DZ wetgeving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b="1" dirty="0">
                          <a:latin typeface=""/>
                        </a:rPr>
                        <a:t>Fact-free weerstand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Duurzaamheid is een </a:t>
                      </a:r>
                      <a:r>
                        <a:rPr lang="nl-NL" sz="4500" b="1" dirty="0">
                          <a:latin typeface=""/>
                        </a:rPr>
                        <a:t>risico ipv een kans</a:t>
                      </a:r>
                      <a:r>
                        <a:rPr lang="nl-NL" sz="4500" dirty="0">
                          <a:latin typeface=""/>
                        </a:rPr>
                        <a:t>, een tick-the-box ipv een unique selling point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b="1" dirty="0">
                          <a:latin typeface=""/>
                        </a:rPr>
                        <a:t>Overlappende en interfererende </a:t>
                      </a:r>
                      <a:r>
                        <a:rPr lang="nl-NL" sz="4500" dirty="0">
                          <a:latin typeface=""/>
                        </a:rPr>
                        <a:t>wetgeving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endParaRPr lang="nl-NL" sz="4500" dirty="0">
                        <a:latin typeface=""/>
                      </a:endParaRPr>
                    </a:p>
                    <a:p>
                      <a:pPr>
                        <a:lnSpc>
                          <a:spcPct val="114000"/>
                        </a:lnSpc>
                      </a:pPr>
                      <a:endParaRPr lang="nl-NL" sz="4500" dirty="0"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Gebrek aan </a:t>
                      </a:r>
                      <a:r>
                        <a:rPr lang="nl-NL" sz="4500" b="1" dirty="0">
                          <a:latin typeface=""/>
                        </a:rPr>
                        <a:t>kennis </a:t>
                      </a:r>
                      <a:r>
                        <a:rPr lang="nl-NL" sz="4500" dirty="0">
                          <a:latin typeface=""/>
                        </a:rPr>
                        <a:t>over hoe de juiste data te vinden, ihbijz in ketens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b="1" dirty="0">
                          <a:latin typeface=""/>
                        </a:rPr>
                        <a:t>Databeheer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Omzetten </a:t>
                      </a:r>
                      <a:r>
                        <a:rPr lang="nl-NL" sz="4500" b="1" dirty="0">
                          <a:latin typeface=""/>
                        </a:rPr>
                        <a:t>positieve impact </a:t>
                      </a:r>
                      <a:r>
                        <a:rPr lang="nl-NL" sz="4500" dirty="0">
                          <a:latin typeface=""/>
                        </a:rPr>
                        <a:t>in data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Geen </a:t>
                      </a:r>
                      <a:r>
                        <a:rPr lang="nl-NL" sz="4500" b="1" dirty="0">
                          <a:latin typeface=""/>
                        </a:rPr>
                        <a:t>sturing </a:t>
                      </a:r>
                      <a:r>
                        <a:rPr lang="nl-NL" sz="4500" dirty="0">
                          <a:latin typeface=""/>
                        </a:rPr>
                        <a:t>op duurzaamheidsdata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Onduidelijkheid rol </a:t>
                      </a:r>
                      <a:r>
                        <a:rPr lang="nl-NL" sz="4500" b="1" dirty="0">
                          <a:latin typeface=""/>
                        </a:rPr>
                        <a:t>AI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Betrouwbaarheid </a:t>
                      </a:r>
                      <a:r>
                        <a:rPr lang="nl-NL" sz="4500" b="1" dirty="0">
                          <a:latin typeface=""/>
                        </a:rPr>
                        <a:t>data </a:t>
                      </a:r>
                      <a:r>
                        <a:rPr lang="nl-NL" sz="4500" dirty="0">
                          <a:latin typeface=""/>
                        </a:rPr>
                        <a:t>kan niet worden getoetst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Gebrek aan </a:t>
                      </a:r>
                      <a:r>
                        <a:rPr lang="nl-NL" sz="4500" b="1" dirty="0">
                          <a:latin typeface=""/>
                        </a:rPr>
                        <a:t>kennis / overzicht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Hoe beoordeel je </a:t>
                      </a:r>
                      <a:r>
                        <a:rPr lang="nl-NL" sz="4500" b="1" dirty="0">
                          <a:latin typeface=""/>
                        </a:rPr>
                        <a:t>ambitieniveau </a:t>
                      </a:r>
                      <a:r>
                        <a:rPr lang="nl-NL" sz="4500" b="0" dirty="0">
                          <a:latin typeface=""/>
                        </a:rPr>
                        <a:t>bedrijven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Onvoldoende </a:t>
                      </a:r>
                      <a:r>
                        <a:rPr lang="nl-NL" sz="4500" b="1" dirty="0">
                          <a:latin typeface=""/>
                        </a:rPr>
                        <a:t>capaciteit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b="1" dirty="0">
                          <a:latin typeface=""/>
                        </a:rPr>
                        <a:t>Fragmentatie</a:t>
                      </a:r>
                      <a:r>
                        <a:rPr lang="nl-NL" sz="4500" b="0" dirty="0">
                          <a:latin typeface=""/>
                        </a:rPr>
                        <a:t> duurzaamheidswetgeving</a:t>
                      </a:r>
                      <a:endParaRPr lang="nl-NL" sz="4500" b="1" dirty="0">
                        <a:latin typeface=""/>
                      </a:endParaRPr>
                    </a:p>
                    <a:p>
                      <a:pPr marL="571500" marR="0" lvl="0" indent="-57150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500" dirty="0">
                          <a:latin typeface=""/>
                        </a:rPr>
                        <a:t>Ontbreken </a:t>
                      </a:r>
                      <a:r>
                        <a:rPr lang="nl-NL" sz="4500" b="1" dirty="0">
                          <a:latin typeface=""/>
                        </a:rPr>
                        <a:t>samenhangende toezichtstrategie</a:t>
                      </a:r>
                    </a:p>
                    <a:p>
                      <a:pPr marL="0" indent="0">
                        <a:lnSpc>
                          <a:spcPct val="114000"/>
                        </a:lnSpc>
                        <a:buFont typeface="Arial" panose="020B0604020202020204" pitchFamily="34" charset="0"/>
                        <a:buNone/>
                      </a:pPr>
                      <a:endParaRPr lang="nl-NL" sz="4500" dirty="0"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Gebrekkige kennis van en inzicht in de </a:t>
                      </a:r>
                      <a:r>
                        <a:rPr lang="nl-NL" sz="4500" b="1" dirty="0">
                          <a:latin typeface=""/>
                        </a:rPr>
                        <a:t>keten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b="1" dirty="0">
                          <a:latin typeface=""/>
                        </a:rPr>
                        <a:t>Data</a:t>
                      </a:r>
                      <a:r>
                        <a:rPr lang="nl-NL" sz="4500" dirty="0">
                          <a:latin typeface=""/>
                        </a:rPr>
                        <a:t>-gerelateerde problemen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Gebrek aan organisatiebreed </a:t>
                      </a:r>
                      <a:r>
                        <a:rPr lang="nl-NL" sz="4500" b="1" dirty="0">
                          <a:latin typeface=""/>
                        </a:rPr>
                        <a:t>draagvlak </a:t>
                      </a:r>
                      <a:r>
                        <a:rPr lang="nl-NL" sz="4500" dirty="0">
                          <a:latin typeface=""/>
                        </a:rPr>
                        <a:t>voor verduurzaming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Invloed van </a:t>
                      </a:r>
                      <a:r>
                        <a:rPr lang="nl-NL" sz="4500" b="1" dirty="0">
                          <a:latin typeface=""/>
                        </a:rPr>
                        <a:t>partners buiten de EU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Wetgeving wordt gezien als </a:t>
                      </a:r>
                      <a:r>
                        <a:rPr lang="nl-NL" sz="4500" b="1" dirty="0">
                          <a:latin typeface=""/>
                        </a:rPr>
                        <a:t>losse processen</a:t>
                      </a:r>
                      <a:r>
                        <a:rPr lang="nl-NL" sz="4500" dirty="0">
                          <a:latin typeface=""/>
                        </a:rPr>
                        <a:t>, implementatie is mede daardoor kostbaar 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500" dirty="0">
                          <a:latin typeface=""/>
                        </a:rPr>
                        <a:t>De </a:t>
                      </a:r>
                      <a:r>
                        <a:rPr lang="nl-NL" sz="4500" b="1" dirty="0">
                          <a:latin typeface=""/>
                        </a:rPr>
                        <a:t>business case </a:t>
                      </a:r>
                      <a:r>
                        <a:rPr lang="nl-NL" sz="4500" dirty="0">
                          <a:latin typeface=""/>
                        </a:rPr>
                        <a:t>wordt niet gezien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158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368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6028D9-5B82-A199-5D58-2A6CAD411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A28178C6-58B5-C1F3-74C8-AE3AEDE944FB}"/>
              </a:ext>
            </a:extLst>
          </p:cNvPr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 dirty="0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D5F2062-55AF-642D-DFEA-3B8D1833F777}"/>
              </a:ext>
            </a:extLst>
          </p:cNvPr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51AA45C-5D4A-AFB9-7B12-27D0861B4E92}"/>
                </a:ext>
              </a:extLst>
            </p:cNvPr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BCF91E9-42AD-1CE7-DED1-33850821C5EB}"/>
                </a:ext>
              </a:extLst>
            </p:cNvPr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26444B9-5A1D-E9BC-44DB-EE638003166F}"/>
                </a:ext>
              </a:extLst>
            </p:cNvPr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673E1F6-FD37-9ACD-BFBA-38C29CDF6272}"/>
                </a:ext>
              </a:extLst>
            </p:cNvPr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63ABC2D-02AD-0403-E4A1-322EC78FABB7}"/>
                </a:ext>
              </a:extLst>
            </p:cNvPr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A3F512E7-227E-E5B6-F1A3-9871DAF94401}"/>
              </a:ext>
            </a:extLst>
          </p:cNvPr>
          <p:cNvSpPr txBox="1"/>
          <p:nvPr/>
        </p:nvSpPr>
        <p:spPr>
          <a:xfrm>
            <a:off x="3898283" y="3968689"/>
            <a:ext cx="29263369" cy="1342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Aanpak</a:t>
            </a:r>
            <a:r>
              <a:rPr lang="en-US" sz="8000" dirty="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werkstromen</a:t>
            </a:r>
            <a:endParaRPr lang="en-US" sz="6999" dirty="0">
              <a:solidFill>
                <a:srgbClr val="373B3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055896F2-8537-73ED-D88C-C01A7E89ADB6}"/>
              </a:ext>
            </a:extLst>
          </p:cNvPr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915D090-DDE8-6CC3-E53A-10BBDD59CC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47200"/>
              </p:ext>
            </p:extLst>
          </p:nvPr>
        </p:nvGraphicFramePr>
        <p:xfrm>
          <a:off x="5156867" y="6843642"/>
          <a:ext cx="26746200" cy="976166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86550">
                  <a:extLst>
                    <a:ext uri="{9D8B030D-6E8A-4147-A177-3AD203B41FA5}">
                      <a16:colId xmlns:a16="http://schemas.microsoft.com/office/drawing/2014/main" val="2815831695"/>
                    </a:ext>
                  </a:extLst>
                </a:gridCol>
                <a:gridCol w="6686550">
                  <a:extLst>
                    <a:ext uri="{9D8B030D-6E8A-4147-A177-3AD203B41FA5}">
                      <a16:colId xmlns:a16="http://schemas.microsoft.com/office/drawing/2014/main" val="2889659632"/>
                    </a:ext>
                  </a:extLst>
                </a:gridCol>
                <a:gridCol w="6686550">
                  <a:extLst>
                    <a:ext uri="{9D8B030D-6E8A-4147-A177-3AD203B41FA5}">
                      <a16:colId xmlns:a16="http://schemas.microsoft.com/office/drawing/2014/main" val="3657792836"/>
                    </a:ext>
                  </a:extLst>
                </a:gridCol>
                <a:gridCol w="6686550">
                  <a:extLst>
                    <a:ext uri="{9D8B030D-6E8A-4147-A177-3AD203B41FA5}">
                      <a16:colId xmlns:a16="http://schemas.microsoft.com/office/drawing/2014/main" val="2055819110"/>
                    </a:ext>
                  </a:extLst>
                </a:gridCol>
              </a:tblGrid>
              <a:tr h="1325567">
                <a:tc>
                  <a:txBody>
                    <a:bodyPr/>
                    <a:lstStyle/>
                    <a:p>
                      <a:r>
                        <a:rPr lang="nl-NL" sz="4400" dirty="0">
                          <a:latin typeface=""/>
                        </a:rPr>
                        <a:t>1. Bedrijven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400" dirty="0">
                          <a:latin typeface=""/>
                        </a:rPr>
                        <a:t>2. Toezicht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400" dirty="0">
                          <a:latin typeface=""/>
                        </a:rPr>
                        <a:t>3. Samenwerking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4400" dirty="0">
                          <a:latin typeface=""/>
                        </a:rPr>
                        <a:t>4.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269737"/>
                  </a:ext>
                </a:extLst>
              </a:tr>
              <a:tr h="6939953"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Doel: </a:t>
                      </a:r>
                      <a:r>
                        <a:rPr lang="nl-NL" sz="4400" b="1" dirty="0">
                          <a:latin typeface=""/>
                        </a:rPr>
                        <a:t>ontwikkelen stappenplan</a:t>
                      </a:r>
                      <a:r>
                        <a:rPr lang="nl-NL" sz="4400" dirty="0">
                          <a:latin typeface=""/>
                        </a:rPr>
                        <a:t> </a:t>
                      </a:r>
                      <a:r>
                        <a:rPr lang="nl-NL" sz="4400" b="1" dirty="0">
                          <a:latin typeface=""/>
                        </a:rPr>
                        <a:t>voor bedrijven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Doel: </a:t>
                      </a:r>
                      <a:r>
                        <a:rPr lang="nl-NL" sz="4400" b="1" dirty="0">
                          <a:latin typeface=""/>
                        </a:rPr>
                        <a:t>faciliteren overleg, kennisuitwisseling en samenwerking toezichthouders</a:t>
                      </a:r>
                      <a:r>
                        <a:rPr lang="nl-NL" sz="4400" dirty="0">
                          <a:latin typeface=""/>
                        </a:rPr>
                        <a:t>, ontwikkelen nieuwe toezichtstrategie voor duurzaamheids-wetgeving</a:t>
                      </a:r>
                      <a:endParaRPr lang="nl-NL" sz="4400" b="1" dirty="0"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Doel: </a:t>
                      </a:r>
                      <a:r>
                        <a:rPr lang="nl-NL" sz="4400" b="1" dirty="0">
                          <a:latin typeface=""/>
                        </a:rPr>
                        <a:t>mogelijk maken en faciliteren van samenwerking op verschillende niveaus</a:t>
                      </a:r>
                    </a:p>
                    <a:p>
                      <a:pPr marL="1028700" lvl="1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Binnen bedrijven</a:t>
                      </a:r>
                    </a:p>
                    <a:p>
                      <a:pPr marL="1028700" lvl="1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Binnen sectoren</a:t>
                      </a:r>
                    </a:p>
                    <a:p>
                      <a:pPr marL="1028700" lvl="1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Binnen ketens</a:t>
                      </a:r>
                    </a:p>
                    <a:p>
                      <a:pPr marL="1028700" lvl="1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Met stakeholders</a:t>
                      </a:r>
                    </a:p>
                    <a:p>
                      <a:pPr marL="1028700" lvl="1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Met de overheid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endParaRPr lang="nl-NL" sz="4400" b="1" dirty="0">
                        <a:latin typeface=""/>
                      </a:endParaRPr>
                    </a:p>
                    <a:p>
                      <a:pPr marL="0" indent="0">
                        <a:lnSpc>
                          <a:spcPct val="114000"/>
                        </a:lnSpc>
                        <a:buFont typeface="Arial" panose="020B0604020202020204" pitchFamily="34" charset="0"/>
                        <a:buNone/>
                      </a:pPr>
                      <a:endParaRPr lang="nl-NL" sz="4400" dirty="0"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Doel: </a:t>
                      </a:r>
                      <a:r>
                        <a:rPr lang="nl-NL" sz="4400" b="1" dirty="0">
                          <a:latin typeface=""/>
                        </a:rPr>
                        <a:t>faciliteren en vereenvoudigen van dataverzameling en –beheer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158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824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20EBA0-4919-BFE3-AF3C-396F6044A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CB20DD59-E422-E2EB-05C4-322333825B23}"/>
              </a:ext>
            </a:extLst>
          </p:cNvPr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 dirty="0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13CE78B-9B78-2563-B918-2D5DC8B19E5C}"/>
              </a:ext>
            </a:extLst>
          </p:cNvPr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2969D4B-A93F-7236-EF5C-2603CF167855}"/>
                </a:ext>
              </a:extLst>
            </p:cNvPr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96641CDE-7C9D-E027-412A-2F37BE727C2F}"/>
                </a:ext>
              </a:extLst>
            </p:cNvPr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3692873-2E68-7948-5428-15340B3EA8E5}"/>
                </a:ext>
              </a:extLst>
            </p:cNvPr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9E75F6E-1593-9CBE-D677-BE74B91FC294}"/>
                </a:ext>
              </a:extLst>
            </p:cNvPr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F6ECEDA-2884-B92A-F388-425187955F9C}"/>
                </a:ext>
              </a:extLst>
            </p:cNvPr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545A13CC-4094-9C0D-DCD7-97DE3DE559C5}"/>
              </a:ext>
            </a:extLst>
          </p:cNvPr>
          <p:cNvSpPr txBox="1"/>
          <p:nvPr/>
        </p:nvSpPr>
        <p:spPr>
          <a:xfrm>
            <a:off x="3124200" y="3048000"/>
            <a:ext cx="29263369" cy="1342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Deelprojecten</a:t>
            </a:r>
            <a:r>
              <a:rPr lang="en-US" sz="8000" dirty="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werkstroom</a:t>
            </a:r>
            <a:r>
              <a:rPr lang="en-US" sz="8000" dirty="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 1: </a:t>
            </a: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bedrijven</a:t>
            </a:r>
            <a:endParaRPr lang="en-US" sz="6999" dirty="0">
              <a:solidFill>
                <a:srgbClr val="373B3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E37879C8-D5EC-0522-57AD-5AE72396FBD8}"/>
              </a:ext>
            </a:extLst>
          </p:cNvPr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37F2BB0-C7D5-D15F-17AF-808778BE8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287869"/>
              </p:ext>
            </p:extLst>
          </p:nvPr>
        </p:nvGraphicFramePr>
        <p:xfrm>
          <a:off x="3124200" y="5391585"/>
          <a:ext cx="30708600" cy="11094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2815831695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2889659632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3657792836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5581911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3374162933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1558611874"/>
                    </a:ext>
                  </a:extLst>
                </a:gridCol>
              </a:tblGrid>
              <a:tr h="1426350">
                <a:tc>
                  <a:txBody>
                    <a:bodyPr/>
                    <a:lstStyle/>
                    <a:p>
                      <a:r>
                        <a:rPr lang="nl-NL" sz="4400" dirty="0">
                          <a:latin typeface=""/>
                        </a:rPr>
                        <a:t>Kernconcepten en vergelijking DZ wetgeving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Gebrek aan kennis/begrip doelen, kernconcepten, basis DZ wetgeving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Wetgeving als losse processen</a:t>
                      </a:r>
                    </a:p>
                    <a:p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Toezicht-problemen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Overlappende en interfererende DZwetgeving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269737"/>
                  </a:ext>
                </a:extLst>
              </a:tr>
              <a:tr h="2072985">
                <a:tc>
                  <a:txBody>
                    <a:bodyPr/>
                    <a:lstStyle/>
                    <a:p>
                      <a:r>
                        <a:rPr lang="nl-NL" sz="4400" b="1" dirty="0">
                          <a:solidFill>
                            <a:schemeClr val="bg1"/>
                          </a:solidFill>
                          <a:latin typeface=""/>
                        </a:rPr>
                        <a:t>Positief narratief DZ wetgeving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Gebrek aan kennis/begrip doelen, kernconcepten, basis DZ wetgeving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Fact-free weerstand</a:t>
                      </a:r>
                    </a:p>
                    <a:p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Gebrek aan organisatie-breed draagvlak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Invloed partners buiten de EU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Wetgeving als losse processen</a:t>
                      </a:r>
                    </a:p>
                    <a:p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121982"/>
                  </a:ext>
                </a:extLst>
              </a:tr>
              <a:tr h="1426350">
                <a:tc>
                  <a:txBody>
                    <a:bodyPr/>
                    <a:lstStyle/>
                    <a:p>
                      <a:r>
                        <a:rPr lang="nl-NL" sz="4400" b="1" dirty="0">
                          <a:solidFill>
                            <a:schemeClr val="bg1"/>
                          </a:solidFill>
                          <a:latin typeface=""/>
                        </a:rPr>
                        <a:t>Toegankelijke, context-neutrale good practices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Gebrek aan good practices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Fact-free weerstand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Data-problemen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Toezicht-problemen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Wetgeving als losse processen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333405"/>
                  </a:ext>
                </a:extLst>
              </a:tr>
              <a:tr h="548428">
                <a:tc>
                  <a:txBody>
                    <a:bodyPr/>
                    <a:lstStyle/>
                    <a:p>
                      <a:r>
                        <a:rPr lang="nl-NL" sz="4400" b="1" dirty="0">
                          <a:solidFill>
                            <a:schemeClr val="bg1"/>
                          </a:solidFill>
                          <a:latin typeface=""/>
                        </a:rPr>
                        <a:t>Basisconfiguraties ketens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Gebrekkige kennis van en inzicht in de keten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Data-problemen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Toezicht-problemen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sz="4400" b="0" dirty="0">
                          <a:solidFill>
                            <a:schemeClr val="tx1"/>
                          </a:solidFill>
                          <a:latin typeface=""/>
                        </a:rPr>
                        <a:t>Overlappende en interfererende DZ wetgeving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endParaRPr lang="nl-NL" sz="44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158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923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617F00-7361-B811-CACE-840B87EB4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721E66EC-69A5-CE53-E938-8533B82FC37E}"/>
              </a:ext>
            </a:extLst>
          </p:cNvPr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 dirty="0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C9C1F50-6929-C000-14A3-B782B0B966EE}"/>
              </a:ext>
            </a:extLst>
          </p:cNvPr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0ED43CE-4A52-00A1-4CA6-6DDD7A194562}"/>
                </a:ext>
              </a:extLst>
            </p:cNvPr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39938193-CB70-5886-789E-F6CC5BEBF5E6}"/>
                </a:ext>
              </a:extLst>
            </p:cNvPr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21DF6C9-9BE4-4DD0-43CF-38909BBECDC3}"/>
                </a:ext>
              </a:extLst>
            </p:cNvPr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D537229-DB09-3D99-B0E6-83C98BD81F21}"/>
                </a:ext>
              </a:extLst>
            </p:cNvPr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8D733C3-0F35-3CCE-402F-529F33B8DE17}"/>
                </a:ext>
              </a:extLst>
            </p:cNvPr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4D1CB074-48C7-4D36-4BC1-FD4F5F4B74CE}"/>
              </a:ext>
            </a:extLst>
          </p:cNvPr>
          <p:cNvSpPr txBox="1"/>
          <p:nvPr/>
        </p:nvSpPr>
        <p:spPr>
          <a:xfrm>
            <a:off x="3560852" y="3016578"/>
            <a:ext cx="29263369" cy="1342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Selectie</a:t>
            </a:r>
            <a:r>
              <a:rPr lang="en-US" sz="8000" dirty="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duurzaamheidswetten</a:t>
            </a:r>
            <a:r>
              <a:rPr lang="en-US" sz="8000" dirty="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 1e </a:t>
            </a:r>
            <a:r>
              <a:rPr lang="en-US" sz="8000" dirty="0" err="1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analyse</a:t>
            </a:r>
            <a:endParaRPr lang="en-US" sz="6999" dirty="0">
              <a:solidFill>
                <a:srgbClr val="373B3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A12365A3-46D6-6EC3-05B2-B7998F16E44E}"/>
              </a:ext>
            </a:extLst>
          </p:cNvPr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B2F707D-DC40-9463-9E30-2AE3D9A11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247986"/>
              </p:ext>
            </p:extLst>
          </p:nvPr>
        </p:nvGraphicFramePr>
        <p:xfrm>
          <a:off x="6324600" y="5317854"/>
          <a:ext cx="22707600" cy="122395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569200">
                  <a:extLst>
                    <a:ext uri="{9D8B030D-6E8A-4147-A177-3AD203B41FA5}">
                      <a16:colId xmlns:a16="http://schemas.microsoft.com/office/drawing/2014/main" val="2815831695"/>
                    </a:ext>
                  </a:extLst>
                </a:gridCol>
                <a:gridCol w="7569200">
                  <a:extLst>
                    <a:ext uri="{9D8B030D-6E8A-4147-A177-3AD203B41FA5}">
                      <a16:colId xmlns:a16="http://schemas.microsoft.com/office/drawing/2014/main" val="2889659632"/>
                    </a:ext>
                  </a:extLst>
                </a:gridCol>
                <a:gridCol w="7569200">
                  <a:extLst>
                    <a:ext uri="{9D8B030D-6E8A-4147-A177-3AD203B41FA5}">
                      <a16:colId xmlns:a16="http://schemas.microsoft.com/office/drawing/2014/main" val="3657792836"/>
                    </a:ext>
                  </a:extLst>
                </a:gridCol>
              </a:tblGrid>
              <a:tr h="2255153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nl-NL" sz="4400" dirty="0">
                          <a:latin typeface=""/>
                        </a:rPr>
                        <a:t>Important to have (kern / problematisch)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nl-NL" sz="4400" dirty="0">
                          <a:latin typeface=""/>
                        </a:rPr>
                        <a:t>Good to have (problematisch / inspiratie)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nl-NL" sz="4400" dirty="0">
                          <a:latin typeface=""/>
                        </a:rPr>
                        <a:t>Nice to have (inspiratie)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269737"/>
                  </a:ext>
                </a:extLst>
              </a:tr>
              <a:tr h="9984415"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1" dirty="0">
                          <a:latin typeface=""/>
                        </a:rPr>
                        <a:t>CSDDD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1" dirty="0">
                          <a:latin typeface=""/>
                        </a:rPr>
                        <a:t>CSRD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1" dirty="0">
                          <a:latin typeface=""/>
                        </a:rPr>
                        <a:t>EUDR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FLR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BatterijenVo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ConflictmineralenVo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TaxonomieVo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dirty="0">
                          <a:latin typeface=""/>
                        </a:rPr>
                        <a:t>SFDR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CBAM (CO2-emissies)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1" dirty="0">
                          <a:latin typeface=""/>
                        </a:rPr>
                        <a:t>Ecodesign (digitaal productpaspoort)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1" dirty="0">
                          <a:latin typeface=""/>
                        </a:rPr>
                        <a:t>RIE (industriële emissies)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1" dirty="0">
                          <a:latin typeface=""/>
                        </a:rPr>
                        <a:t>REACH (chemische stoffen)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EVOA (afval)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CMP (circulair materialenplan)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LCA-normen (levenscyclusanalyse)</a:t>
                      </a:r>
                      <a:endParaRPr lang="nl-NL" sz="4400" b="1" dirty="0">
                        <a:latin typeface="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Seveso (gevaarlijke stoffen)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Critical Raw Materials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Green Claims Directive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EED (energie efficiëntie)</a:t>
                      </a:r>
                    </a:p>
                    <a:p>
                      <a:pPr marL="571500" indent="-571500">
                        <a:lnSpc>
                          <a:spcPct val="114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4400" b="0" dirty="0">
                          <a:latin typeface=""/>
                        </a:rPr>
                        <a:t>PPWR (packaging &amp; waste)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158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082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7330726" y="5364099"/>
            <a:ext cx="26996951" cy="11261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Werksessie Ronde 1 (11:05-11:30)</a:t>
            </a:r>
          </a:p>
          <a:p>
            <a:pPr algn="l">
              <a:lnSpc>
                <a:spcPts val="8400"/>
              </a:lnSpc>
            </a:pPr>
            <a:endParaRPr lang="en-US" sz="8000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231F20"/>
                </a:solidFill>
                <a:latin typeface="Poppins Bold"/>
                <a:ea typeface="Poppins Bold"/>
                <a:cs typeface="Poppins Bold"/>
                <a:sym typeface="Poppins Bold"/>
              </a:rPr>
              <a:t>Tafel 1: Samenwerking </a:t>
            </a:r>
          </a:p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Host: Roxana de Raad (MVO Nederland)</a:t>
            </a:r>
          </a:p>
          <a:p>
            <a:pPr algn="l">
              <a:lnSpc>
                <a:spcPts val="8400"/>
              </a:lnSpc>
            </a:pPr>
            <a:endParaRPr lang="en-US" sz="6000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231F20"/>
                </a:solidFill>
                <a:latin typeface="Poppins Bold"/>
                <a:ea typeface="Poppins Bold"/>
                <a:cs typeface="Poppins Bold"/>
                <a:sym typeface="Poppins Bold"/>
              </a:rPr>
              <a:t>Tafel 2: Data</a:t>
            </a:r>
          </a:p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Host: Eva Smulders (MVO Steunpunt/ RVO)</a:t>
            </a:r>
          </a:p>
          <a:p>
            <a:pPr algn="l">
              <a:lnSpc>
                <a:spcPts val="16800"/>
              </a:lnSpc>
            </a:pPr>
            <a:endParaRPr lang="en-US" sz="6000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152862" y="9020175"/>
            <a:ext cx="32270277" cy="2181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0"/>
              </a:lnSpc>
            </a:pPr>
            <a:r>
              <a:rPr lang="en-US" sz="12000" b="1">
                <a:solidFill>
                  <a:srgbClr val="231F20"/>
                </a:solidFill>
                <a:latin typeface="Poppins Bold"/>
                <a:ea typeface="Poppins Bold"/>
                <a:cs typeface="Poppins Bold"/>
                <a:sym typeface="Poppins Bold"/>
              </a:rPr>
              <a:t>Pauze (11:30-11:45)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7330726" y="5364099"/>
            <a:ext cx="26996951" cy="11261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Werksessie Ronde 2 (11:45-12:10)</a:t>
            </a:r>
          </a:p>
          <a:p>
            <a:pPr algn="l">
              <a:lnSpc>
                <a:spcPts val="8400"/>
              </a:lnSpc>
            </a:pPr>
            <a:endParaRPr lang="en-US" sz="8000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231F20"/>
                </a:solidFill>
                <a:latin typeface="Poppins Bold"/>
                <a:ea typeface="Poppins Bold"/>
                <a:cs typeface="Poppins Bold"/>
                <a:sym typeface="Poppins Bold"/>
              </a:rPr>
              <a:t>Tafel 1: Samenwerking </a:t>
            </a:r>
          </a:p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Host: Roxana de Raad (MVO Nederland)</a:t>
            </a:r>
          </a:p>
          <a:p>
            <a:pPr algn="l">
              <a:lnSpc>
                <a:spcPts val="8400"/>
              </a:lnSpc>
            </a:pPr>
            <a:endParaRPr lang="en-US" sz="6000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231F20"/>
                </a:solidFill>
                <a:latin typeface="Poppins Bold"/>
                <a:ea typeface="Poppins Bold"/>
                <a:cs typeface="Poppins Bold"/>
                <a:sym typeface="Poppins Bold"/>
              </a:rPr>
              <a:t>Tafel 2: Data</a:t>
            </a:r>
          </a:p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Host: Eva Smulders (MVO Steunpunt/ RVO)</a:t>
            </a:r>
          </a:p>
          <a:p>
            <a:pPr algn="l">
              <a:lnSpc>
                <a:spcPts val="16800"/>
              </a:lnSpc>
            </a:pPr>
            <a:endParaRPr lang="en-US" sz="6000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6203185"/>
            <a:ext cx="32461200" cy="28892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9"/>
              </a:lnSpc>
            </a:pPr>
            <a:r>
              <a:rPr lang="en-US" sz="159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Terugkoppeling werksessies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13700299"/>
            <a:ext cx="32461200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Manon Wolfkamp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RBConnect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6155560"/>
            <a:ext cx="32461200" cy="324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99"/>
              </a:lnSpc>
            </a:pPr>
            <a:r>
              <a:rPr lang="en-US" sz="18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Het MVO Narratief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13700299"/>
            <a:ext cx="32461200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Manon Wolfkamp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RBConnect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017675" y="9625500"/>
            <a:ext cx="24540649" cy="1194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86"/>
              </a:lnSpc>
            </a:pPr>
            <a:r>
              <a:rPr lang="en-US" sz="699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Hoe zou een “nieuw”, positief narratief  eruit kunnen zien?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5107002"/>
            <a:ext cx="32270277" cy="434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0"/>
              </a:lnSpc>
            </a:pPr>
            <a:r>
              <a:rPr lang="en-US" sz="24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Welkom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871489" y="13171789"/>
            <a:ext cx="32270277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Ewald Wermuth 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Voorzitter foodFIRST</a:t>
            </a: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6155560"/>
            <a:ext cx="32461200" cy="324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99"/>
              </a:lnSpc>
            </a:pPr>
            <a:r>
              <a:rPr lang="en-US" sz="18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Reflectie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13700299"/>
            <a:ext cx="32461200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Liesbeth Enneking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Erasmus Universiteit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6155560"/>
            <a:ext cx="32461200" cy="324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99"/>
              </a:lnSpc>
            </a:pPr>
            <a:r>
              <a:rPr lang="en-US" sz="18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Afsluiting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13700299"/>
            <a:ext cx="32461200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Manon Wolfkamp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RBConnect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8077200"/>
            <a:ext cx="32270277" cy="3810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0"/>
              </a:lnSpc>
            </a:pPr>
            <a:r>
              <a:rPr lang="en-US" sz="21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Lunch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152862" y="11706225"/>
            <a:ext cx="32461200" cy="1095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Dank u wel voor uw komst!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6155560"/>
            <a:ext cx="32270277" cy="324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99"/>
              </a:lnSpc>
            </a:pPr>
            <a:r>
              <a:rPr lang="en-US" sz="18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Doel en programma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13700299"/>
            <a:ext cx="32270277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Manon Wolfkamp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RBConnect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125916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157976" y="2443596"/>
            <a:ext cx="30750797" cy="2181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00"/>
              </a:lnSpc>
            </a:pPr>
            <a:r>
              <a:rPr lang="en-US" sz="12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Programma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617308" y="5369719"/>
            <a:ext cx="20511197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Welkom en introductie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617308" y="8288661"/>
            <a:ext cx="15956384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 dirty="0" err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Werkessie</a:t>
            </a:r>
            <a:r>
              <a:rPr lang="en-US" sz="4399" b="1" dirty="0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Ronde 1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522893" y="11107991"/>
            <a:ext cx="5390457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1EB04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Pauze (11:30-11:45)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157976" y="5354101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10:00-10:15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205633" y="8288661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11:05-11:30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157976" y="12167247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11:45-12:10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617308" y="12167247"/>
            <a:ext cx="19457703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Werkessie Ronde 2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205633" y="17447362"/>
            <a:ext cx="3002244" cy="1481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969"/>
              </a:lnSpc>
            </a:pPr>
            <a:r>
              <a:rPr lang="en-US" sz="4263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12:55</a:t>
            </a:r>
          </a:p>
          <a:p>
            <a:pPr algn="just">
              <a:lnSpc>
                <a:spcPts val="5969"/>
              </a:lnSpc>
            </a:pPr>
            <a:endParaRPr lang="en-US" sz="4263" b="1">
              <a:solidFill>
                <a:srgbClr val="231F2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617308" y="17418787"/>
            <a:ext cx="10100196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Afsluiting en aansluitend lunch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617308" y="6331734"/>
            <a:ext cx="13911366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Gesprek huidige bedrijfspraktijk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617308" y="9286158"/>
            <a:ext cx="15956384" cy="15360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Tafel 1: Samenwerking</a:t>
            </a:r>
          </a:p>
          <a:p>
            <a:pPr algn="just">
              <a:lnSpc>
                <a:spcPts val="6159"/>
              </a:lnSpc>
            </a:pPr>
            <a:r>
              <a:rPr lang="en-US" sz="4399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Tafel 2: Data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7617308" y="7309367"/>
            <a:ext cx="13911366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Presentatie &amp; gesprek voortgang werkgroep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617308" y="14515513"/>
            <a:ext cx="13911366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Reflectie uitkomst &amp; discussie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205633" y="6331734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10:15-10:35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157976" y="7309367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10:35-11:05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7617308" y="12893705"/>
            <a:ext cx="15956384" cy="15360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Tafel 1: Samenwerking</a:t>
            </a:r>
          </a:p>
          <a:p>
            <a:pPr algn="just">
              <a:lnSpc>
                <a:spcPts val="6159"/>
              </a:lnSpc>
            </a:pPr>
            <a:r>
              <a:rPr lang="en-US" sz="4399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Tafel 2: Data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157976" y="15489621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12:30-12:50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157976" y="14515513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12:10-12:30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7617308" y="15480096"/>
            <a:ext cx="20511197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Gesprek MVO narratief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205633" y="16463729"/>
            <a:ext cx="3097558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12:50-12:55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7617308" y="16444679"/>
            <a:ext cx="20511197" cy="755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59"/>
              </a:lnSpc>
            </a:pPr>
            <a:r>
              <a:rPr lang="en-US" sz="4399" b="1">
                <a:solidFill>
                  <a:srgbClr val="231F2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Reflectie op de sessie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248323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945276" y="5005388"/>
            <a:ext cx="22328313" cy="10410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Kick off sessie 27 juni 2025</a:t>
            </a: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Terugblik </a:t>
            </a:r>
          </a:p>
          <a:p>
            <a:pPr algn="l">
              <a:lnSpc>
                <a:spcPts val="8400"/>
              </a:lnSpc>
            </a:pPr>
            <a:endParaRPr lang="en-US" sz="9999" b="1">
              <a:solidFill>
                <a:srgbClr val="373B35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1511299" lvl="1" indent="-755650" algn="l">
              <a:lnSpc>
                <a:spcPts val="9799"/>
              </a:lnSpc>
              <a:buFont typeface="Arial"/>
              <a:buChar char="•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Inventarisatie problemen met implementatie duurzamheidswetgeving</a:t>
            </a:r>
          </a:p>
          <a:p>
            <a:pPr marL="1511299" lvl="1" indent="-755650" algn="l">
              <a:lnSpc>
                <a:spcPts val="9799"/>
              </a:lnSpc>
              <a:buFont typeface="Arial"/>
              <a:buChar char="•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Inventarisatie duurzaamheidwetten</a:t>
            </a:r>
          </a:p>
          <a:p>
            <a:pPr marL="1511299" lvl="1" indent="-755650" algn="l">
              <a:lnSpc>
                <a:spcPts val="9799"/>
              </a:lnSpc>
              <a:buFont typeface="Arial"/>
              <a:buChar char="•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Prioritering duurzaamheidswetten</a:t>
            </a:r>
          </a:p>
          <a:p>
            <a:pPr algn="l">
              <a:lnSpc>
                <a:spcPts val="9799"/>
              </a:lnSpc>
            </a:pPr>
            <a:endParaRPr lang="en-US" sz="6999">
              <a:solidFill>
                <a:srgbClr val="373B3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983804" y="4386263"/>
            <a:ext cx="29263369" cy="1235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Terugblik Kick off sessie 27 juni 2025</a:t>
            </a: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Inventarisatie problemen </a:t>
            </a:r>
          </a:p>
          <a:p>
            <a:pPr algn="l">
              <a:lnSpc>
                <a:spcPts val="13999"/>
              </a:lnSpc>
            </a:pPr>
            <a:endParaRPr lang="en-US" sz="9999" b="1">
              <a:solidFill>
                <a:srgbClr val="373B35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Rol van de overheid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Voorlichting en communicatie over wetgeving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Inhoud en de vormgeving van de duurzaamheidswetten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Implementatie door bedrijven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Toezicht op naleving</a:t>
            </a:r>
          </a:p>
          <a:p>
            <a:pPr algn="l">
              <a:lnSpc>
                <a:spcPts val="9799"/>
              </a:lnSpc>
            </a:pPr>
            <a:endParaRPr lang="en-US" sz="6999">
              <a:solidFill>
                <a:srgbClr val="373B3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560854" y="3058878"/>
            <a:ext cx="29263369" cy="4391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Terugblik Kick off sessie 27 juni 2025</a:t>
            </a: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Inventarisatie duurzaamheidswetten </a:t>
            </a:r>
          </a:p>
          <a:p>
            <a:pPr algn="l">
              <a:lnSpc>
                <a:spcPts val="9799"/>
              </a:lnSpc>
            </a:pPr>
            <a:endParaRPr lang="en-US" sz="9999" b="1">
              <a:solidFill>
                <a:srgbClr val="373B35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656316" y="8186670"/>
            <a:ext cx="6726079" cy="5842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Wetten uit balans: 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CSRD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CSDDD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CBAM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EUDR 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CMR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639021" y="8186670"/>
            <a:ext cx="6442551" cy="7785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Wetten in balans: 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CSRD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CSDDD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EU taxonomy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EED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REACH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UPV + R2R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PPWR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006892" y="8923075"/>
            <a:ext cx="10912792" cy="6813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Seveso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Wet Zorgplicht Kinderarbeid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CRM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Ecodesign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Green Claims Directive 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FLR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Anti-slavery Act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986452" y="9221916"/>
            <a:ext cx="5718651" cy="4870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RIE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Ecodesign</a:t>
            </a: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EVOA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EU taxonomy</a:t>
            </a:r>
          </a:p>
          <a:p>
            <a:pPr marL="1187449" lvl="1" indent="-593725" algn="l">
              <a:lnSpc>
                <a:spcPts val="7699"/>
              </a:lnSpc>
              <a:buFont typeface="Arial"/>
              <a:buChar char="•"/>
            </a:pPr>
            <a:r>
              <a:rPr lang="en-US" sz="5499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CMP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983804" y="4386263"/>
            <a:ext cx="29263369" cy="11820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</a:pPr>
            <a:r>
              <a:rPr lang="en-US" sz="8000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Terugblik Kick off sessie 27 juni 2025</a:t>
            </a:r>
          </a:p>
          <a:p>
            <a:pPr algn="l">
              <a:lnSpc>
                <a:spcPts val="13999"/>
              </a:lnSpc>
            </a:pPr>
            <a:r>
              <a:rPr lang="en-US" sz="9999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Prioritering duurzaamheidswetten</a:t>
            </a:r>
          </a:p>
          <a:p>
            <a:pPr algn="l">
              <a:lnSpc>
                <a:spcPts val="9799"/>
              </a:lnSpc>
            </a:pPr>
            <a:endParaRPr lang="en-US" sz="9999" b="1">
              <a:solidFill>
                <a:srgbClr val="373B35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CSDDD 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CSRD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EUDR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LCA normen</a:t>
            </a:r>
          </a:p>
          <a:p>
            <a:pPr marL="1511299" lvl="1" indent="-755650" algn="l">
              <a:lnSpc>
                <a:spcPts val="9799"/>
              </a:lnSpc>
              <a:buAutoNum type="arabicPeriod"/>
            </a:pPr>
            <a:r>
              <a:rPr lang="en-US" sz="6999">
                <a:solidFill>
                  <a:srgbClr val="373B35"/>
                </a:solidFill>
                <a:latin typeface="Open Sans"/>
                <a:ea typeface="Open Sans"/>
                <a:cs typeface="Open Sans"/>
                <a:sym typeface="Open Sans"/>
              </a:rPr>
              <a:t>Ecodesign / UPV</a:t>
            </a:r>
          </a:p>
          <a:p>
            <a:pPr algn="l">
              <a:lnSpc>
                <a:spcPts val="9799"/>
              </a:lnSpc>
            </a:pPr>
            <a:endParaRPr lang="en-US" sz="6999">
              <a:solidFill>
                <a:srgbClr val="373B3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D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57400" y="2057400"/>
            <a:ext cx="32461200" cy="16459200"/>
          </a:xfrm>
          <a:prstGeom prst="rect">
            <a:avLst/>
          </a:prstGeom>
          <a:solidFill>
            <a:srgbClr val="FFFDF8"/>
          </a:solid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10064872" y="19016290"/>
            <a:ext cx="16446256" cy="1107608"/>
            <a:chOff x="0" y="0"/>
            <a:chExt cx="21928342" cy="1476810"/>
          </a:xfrm>
        </p:grpSpPr>
        <p:sp>
          <p:nvSpPr>
            <p:cNvPr id="4" name="Freeform 4"/>
            <p:cNvSpPr/>
            <p:nvPr/>
          </p:nvSpPr>
          <p:spPr>
            <a:xfrm>
              <a:off x="0" y="25918"/>
              <a:ext cx="2575604" cy="1391508"/>
            </a:xfrm>
            <a:custGeom>
              <a:avLst/>
              <a:gdLst/>
              <a:ahLst/>
              <a:cxnLst/>
              <a:rect l="l" t="t" r="r" b="b"/>
              <a:pathLst>
                <a:path w="2575604" h="1391508">
                  <a:moveTo>
                    <a:pt x="0" y="0"/>
                  </a:moveTo>
                  <a:lnTo>
                    <a:pt x="2575604" y="0"/>
                  </a:lnTo>
                  <a:lnTo>
                    <a:pt x="2575604" y="1391508"/>
                  </a:lnTo>
                  <a:lnTo>
                    <a:pt x="0" y="1391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1962" t="-64193" r="-9438" b="-60512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Freeform 5"/>
            <p:cNvSpPr/>
            <p:nvPr/>
          </p:nvSpPr>
          <p:spPr>
            <a:xfrm>
              <a:off x="3005574" y="25918"/>
              <a:ext cx="5028308" cy="1437658"/>
            </a:xfrm>
            <a:custGeom>
              <a:avLst/>
              <a:gdLst/>
              <a:ahLst/>
              <a:cxnLst/>
              <a:rect l="l" t="t" r="r" b="b"/>
              <a:pathLst>
                <a:path w="5028308" h="1437658">
                  <a:moveTo>
                    <a:pt x="0" y="0"/>
                  </a:moveTo>
                  <a:lnTo>
                    <a:pt x="5028308" y="0"/>
                  </a:lnTo>
                  <a:lnTo>
                    <a:pt x="5028308" y="1437658"/>
                  </a:lnTo>
                  <a:lnTo>
                    <a:pt x="0" y="1437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47459" r="-1201" b="-51987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Freeform 6"/>
            <p:cNvSpPr/>
            <p:nvPr/>
          </p:nvSpPr>
          <p:spPr>
            <a:xfrm>
              <a:off x="15600185" y="25918"/>
              <a:ext cx="1460017" cy="1450892"/>
            </a:xfrm>
            <a:custGeom>
              <a:avLst/>
              <a:gdLst/>
              <a:ahLst/>
              <a:cxnLst/>
              <a:rect l="l" t="t" r="r" b="b"/>
              <a:pathLst>
                <a:path w="1460017" h="1450892">
                  <a:moveTo>
                    <a:pt x="0" y="0"/>
                  </a:moveTo>
                  <a:lnTo>
                    <a:pt x="1460018" y="0"/>
                  </a:lnTo>
                  <a:lnTo>
                    <a:pt x="1460018" y="1450892"/>
                  </a:lnTo>
                  <a:lnTo>
                    <a:pt x="0" y="14508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17580596" y="38711"/>
              <a:ext cx="4347746" cy="1391949"/>
            </a:xfrm>
            <a:custGeom>
              <a:avLst/>
              <a:gdLst/>
              <a:ahLst/>
              <a:cxnLst/>
              <a:rect l="l" t="t" r="r" b="b"/>
              <a:pathLst>
                <a:path w="4347746" h="1391949">
                  <a:moveTo>
                    <a:pt x="0" y="0"/>
                  </a:moveTo>
                  <a:lnTo>
                    <a:pt x="4347746" y="0"/>
                  </a:lnTo>
                  <a:lnTo>
                    <a:pt x="4347746" y="1391949"/>
                  </a:lnTo>
                  <a:lnTo>
                    <a:pt x="0" y="1391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728" r="-4020" b="-12154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Freeform 8"/>
            <p:cNvSpPr/>
            <p:nvPr/>
          </p:nvSpPr>
          <p:spPr>
            <a:xfrm>
              <a:off x="8466283" y="0"/>
              <a:ext cx="6609500" cy="1476810"/>
            </a:xfrm>
            <a:custGeom>
              <a:avLst/>
              <a:gdLst/>
              <a:ahLst/>
              <a:cxnLst/>
              <a:rect l="l" t="t" r="r" b="b"/>
              <a:pathLst>
                <a:path w="6609500" h="1476810">
                  <a:moveTo>
                    <a:pt x="0" y="0"/>
                  </a:moveTo>
                  <a:lnTo>
                    <a:pt x="6609500" y="0"/>
                  </a:lnTo>
                  <a:lnTo>
                    <a:pt x="6609500" y="1476810"/>
                  </a:lnTo>
                  <a:lnTo>
                    <a:pt x="0" y="1476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057400" y="6155560"/>
            <a:ext cx="32461200" cy="324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99"/>
              </a:lnSpc>
            </a:pPr>
            <a:r>
              <a:rPr lang="en-US" sz="18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De bedrijfspraktijk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057400" y="13700299"/>
            <a:ext cx="32461200" cy="2162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1">
                <a:solidFill>
                  <a:srgbClr val="373B35"/>
                </a:solidFill>
                <a:latin typeface="Poppins Bold"/>
                <a:ea typeface="Poppins Bold"/>
                <a:cs typeface="Poppins Bold"/>
                <a:sym typeface="Poppins Bold"/>
              </a:rPr>
              <a:t>Manon Wolfkamp</a:t>
            </a: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RBConnect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677479" y="9586829"/>
            <a:ext cx="21304290" cy="24322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86"/>
              </a:lnSpc>
            </a:pPr>
            <a:r>
              <a:rPr lang="en-US" sz="6990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Hoe voeren bedrijven momenteel duurzaamheidswetgeving uit?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057400" y="476391"/>
            <a:ext cx="32270277" cy="1085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7"/>
              </a:lnSpc>
            </a:pPr>
            <a:r>
              <a:rPr lang="en-US" sz="6005">
                <a:solidFill>
                  <a:srgbClr val="373B35"/>
                </a:solidFill>
                <a:latin typeface="Poppins"/>
                <a:ea typeface="Poppins"/>
                <a:cs typeface="Poppins"/>
                <a:sym typeface="Poppins"/>
              </a:rPr>
              <a:t>Tweede dialoogsessie Geïntegreerde benadering EU-duurzaamheidswetgeving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833</Words>
  <Application>Microsoft Macintosh PowerPoint</Application>
  <PresentationFormat>Aangepast</PresentationFormat>
  <Paragraphs>232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9" baseType="lpstr">
      <vt:lpstr>Poppins Bold</vt:lpstr>
      <vt:lpstr>Arial</vt:lpstr>
      <vt:lpstr>Open Sans Bold</vt:lpstr>
      <vt:lpstr>Poppins</vt:lpstr>
      <vt:lpstr>Calibri</vt:lpstr>
      <vt:lpstr>Open Sans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IMVO KVK Sessie #2</dc:title>
  <dc:creator>Liesbeth</dc:creator>
  <cp:lastModifiedBy>Manon Wolfkamp</cp:lastModifiedBy>
  <cp:revision>3</cp:revision>
  <dcterms:created xsi:type="dcterms:W3CDTF">2006-08-16T00:00:00Z</dcterms:created>
  <dcterms:modified xsi:type="dcterms:W3CDTF">2025-09-26T06:50:19Z</dcterms:modified>
  <dc:identifier>DAGz-dGmNuA</dc:identifier>
</cp:coreProperties>
</file>